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CC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54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5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3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56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72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3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79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8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15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89982-BF41-4165-9A94-879E1EC50EBD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06231-45DF-4B76-B551-9E93AB212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5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inken@asahikawa-med.ac.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A8ADFCF-409A-4DD9-8577-B8A65963A80C}"/>
              </a:ext>
            </a:extLst>
          </p:cNvPr>
          <p:cNvSpPr/>
          <p:nvPr/>
        </p:nvSpPr>
        <p:spPr>
          <a:xfrm>
            <a:off x="98895" y="265043"/>
            <a:ext cx="6683921" cy="622853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採血結果の基準範囲変更のお知らせ 第</a:t>
            </a:r>
            <a:r>
              <a:rPr kumimoji="1"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81962B-50CA-43A3-A182-BCC75EFD2210}"/>
              </a:ext>
            </a:extLst>
          </p:cNvPr>
          <p:cNvSpPr/>
          <p:nvPr/>
        </p:nvSpPr>
        <p:spPr>
          <a:xfrm>
            <a:off x="112544" y="973239"/>
            <a:ext cx="6683922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採血後にお渡しする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検査結果報告書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には、「結果値」の他に「基準値」、結果値が基準値に比較して低い（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Low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高い（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High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）を示す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[L] [H]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の記載がされています。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近年、紹介先の病院や診療所との連携推進のため、各施設が独自に設定した基準範囲（基準値）にかわり、全国で共通の基準範囲が使われています。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当院でも</a:t>
            </a:r>
            <a:r>
              <a:rPr lang="en-US" altLang="ja-JP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 </a:t>
            </a:r>
            <a:r>
              <a:rPr lang="ja-JP" altLang="en-US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 </a:t>
            </a:r>
            <a:r>
              <a:rPr lang="ja-JP" altLang="en-US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u="sng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火）より、基準範囲の変更をいたしました</a:t>
            </a:r>
            <a:r>
              <a:rPr lang="ja-JP" altLang="en-US" sz="14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A6CFBC-3850-4612-9EAA-967ACAACD992}"/>
              </a:ext>
            </a:extLst>
          </p:cNvPr>
          <p:cNvSpPr txBox="1"/>
          <p:nvPr/>
        </p:nvSpPr>
        <p:spPr>
          <a:xfrm>
            <a:off x="112544" y="2479997"/>
            <a:ext cx="6683922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●一部の項目を除き</a:t>
            </a:r>
            <a:r>
              <a:rPr lang="ja-JP" altLang="en-US" b="1" baseline="30000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lang="ja-JP" altLang="en-US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、皆様の検査結果に影響はありません。測定方法は同じであるためです。また、従来と同様、以前の値と比較することもできます。</a:t>
            </a:r>
            <a:endParaRPr lang="en-US" altLang="ja-JP" b="1" dirty="0">
              <a:solidFill>
                <a:srgbClr val="3333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●基準範囲の変更により、現在受けておられる治療方針が変更となることはありません。</a:t>
            </a:r>
            <a:endParaRPr lang="en-US" altLang="ja-JP" b="1" dirty="0">
              <a:solidFill>
                <a:srgbClr val="3333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●同じ検査値であっても、今まで基準範囲内とされていた値が、今後</a:t>
            </a:r>
            <a:r>
              <a:rPr lang="en-US" altLang="ja-JP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[L][H]</a:t>
            </a:r>
            <a:r>
              <a:rPr lang="ja-JP" altLang="en-US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とマークがつく可能性がありますが、大きな問題はありません。過去の結果は変更前の基準範囲に基づいた</a:t>
            </a:r>
            <a:r>
              <a:rPr lang="en-US" altLang="ja-JP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[L][H]</a:t>
            </a:r>
            <a:r>
              <a:rPr lang="ja-JP" altLang="en-US" b="1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表示のままです。</a:t>
            </a:r>
            <a:br>
              <a:rPr lang="ja-JP" altLang="en-US" sz="1400" dirty="0">
                <a:solidFill>
                  <a:srgbClr val="3333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A530B2-455E-4BFD-9453-89F7658410E8}"/>
              </a:ext>
            </a:extLst>
          </p:cNvPr>
          <p:cNvSpPr/>
          <p:nvPr/>
        </p:nvSpPr>
        <p:spPr>
          <a:xfrm>
            <a:off x="112544" y="5166658"/>
            <a:ext cx="668392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例）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CRP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反応性蛋白）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0.25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→　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0.25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</a:t>
            </a:r>
            <a:b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」マークが付くのは 今までは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0.30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以上でしたが、今後は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0.15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以上です。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lang="en-US" altLang="ja-JP" sz="14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アルカリフォスファターゼ（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ALP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）の基準範囲は、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日以降は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日までの基準範囲と比べて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1/3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程度となっています。したがって、皆様の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ALP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の測定値も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月以降はそれまでの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1/3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程度の値となっています。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A001B9E-977D-4EE8-A8A9-4B9D45140F73}"/>
              </a:ext>
            </a:extLst>
          </p:cNvPr>
          <p:cNvSpPr/>
          <p:nvPr/>
        </p:nvSpPr>
        <p:spPr>
          <a:xfrm>
            <a:off x="112544" y="6426801"/>
            <a:ext cx="668392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「基準範囲」は、一定の基準を満たす健常者の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％が属する範囲として決められ、「正常範囲」ではありません。健康な方においても、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％は「基準範囲」から外れ、「基準範囲」で正常と異常を区別するわけではありません。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35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項目については全国で使用されている「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JCCLS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（日本臨床検査標準協議会）共用基準範囲」（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歳以上の健常者から求めたもの）へ変更いたしました。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"/>
              </a:lnSpc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脂質など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項目については病気の予防や治療の目安となる「臨床判断値」へ変更いたしました。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　（平日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00-16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0166-68-2745</a:t>
            </a: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	e-mail   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rinken@asahikawa-med.ac.jp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spcBef>
                <a:spcPts val="600"/>
              </a:spcBef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旭川医科大学病院　臨床検査・輸血部</a:t>
            </a:r>
          </a:p>
        </p:txBody>
      </p:sp>
    </p:spTree>
    <p:extLst>
      <p:ext uri="{BB962C8B-B14F-4D97-AF65-F5344CB8AC3E}">
        <p14:creationId xmlns:p14="http://schemas.microsoft.com/office/powerpoint/2010/main" val="259475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3F8EC5E-2092-4A56-9A65-A547603B3DF9}"/>
              </a:ext>
            </a:extLst>
          </p:cNvPr>
          <p:cNvGrpSpPr/>
          <p:nvPr/>
        </p:nvGrpSpPr>
        <p:grpSpPr>
          <a:xfrm>
            <a:off x="609599" y="196478"/>
            <a:ext cx="5638801" cy="8824988"/>
            <a:chOff x="609599" y="196478"/>
            <a:chExt cx="5638801" cy="8824988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6ACC619B-28BE-41F0-B3FB-1BD7E46BAF62}"/>
                </a:ext>
              </a:extLst>
            </p:cNvPr>
            <p:cNvGrpSpPr/>
            <p:nvPr/>
          </p:nvGrpSpPr>
          <p:grpSpPr>
            <a:xfrm>
              <a:off x="609600" y="196478"/>
              <a:ext cx="5638800" cy="8565515"/>
              <a:chOff x="609600" y="289242"/>
              <a:chExt cx="5638800" cy="8565515"/>
            </a:xfrm>
          </p:grpSpPr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260DCAA3-FACE-412E-8AD8-D751DCB169B5}"/>
                  </a:ext>
                </a:extLst>
              </p:cNvPr>
              <p:cNvPicPr/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9600" y="289242"/>
                <a:ext cx="5638800" cy="85655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7691F9E7-F1E9-4ABE-9B9B-9494251C709C}"/>
                  </a:ext>
                </a:extLst>
              </p:cNvPr>
              <p:cNvSpPr/>
              <p:nvPr/>
            </p:nvSpPr>
            <p:spPr>
              <a:xfrm>
                <a:off x="4254690" y="296839"/>
                <a:ext cx="754038" cy="191068"/>
              </a:xfrm>
              <a:prstGeom prst="rect">
                <a:avLst/>
              </a:prstGeom>
              <a:solidFill>
                <a:srgbClr val="66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EA74DB47-23FF-42B5-8274-657E14600148}"/>
                  </a:ext>
                </a:extLst>
              </p:cNvPr>
              <p:cNvSpPr txBox="1"/>
              <p:nvPr/>
            </p:nvSpPr>
            <p:spPr>
              <a:xfrm>
                <a:off x="4268335" y="308955"/>
                <a:ext cx="72327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新しい基準範囲</a:t>
                </a: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CB2D0924-34BA-44C8-AEB5-C9C7A37CF31B}"/>
                  </a:ext>
                </a:extLst>
              </p:cNvPr>
              <p:cNvSpPr/>
              <p:nvPr/>
            </p:nvSpPr>
            <p:spPr>
              <a:xfrm>
                <a:off x="4254690" y="2946357"/>
                <a:ext cx="754038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0175DCD-7CCC-4B00-B871-FC1C433DCF22}"/>
                  </a:ext>
                </a:extLst>
              </p:cNvPr>
              <p:cNvSpPr txBox="1"/>
              <p:nvPr/>
            </p:nvSpPr>
            <p:spPr>
              <a:xfrm>
                <a:off x="4268335" y="2952071"/>
                <a:ext cx="723275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142-219</a:t>
                </a:r>
                <a:r>
                  <a:rPr kumimoji="1" lang="ja-JP" altLang="en-US" sz="600" b="1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＊</a:t>
                </a:r>
                <a:endParaRPr kumimoji="1" lang="ja-JP" altLang="en-US" sz="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40F7003-4C9A-4D34-A2C4-51F8BDEE1F21}"/>
                  </a:ext>
                </a:extLst>
              </p:cNvPr>
              <p:cNvSpPr/>
              <p:nvPr/>
            </p:nvSpPr>
            <p:spPr>
              <a:xfrm>
                <a:off x="4252953" y="3148853"/>
                <a:ext cx="754038" cy="191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864E0BD-8C8C-408E-8D9E-1F650D6C2818}"/>
                  </a:ext>
                </a:extLst>
              </p:cNvPr>
              <p:cNvSpPr txBox="1"/>
              <p:nvPr/>
            </p:nvSpPr>
            <p:spPr>
              <a:xfrm>
                <a:off x="4325832" y="3098432"/>
                <a:ext cx="723275" cy="309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ja-JP" altLang="en-US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男 </a:t>
                </a:r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40</a:t>
                </a:r>
                <a:r>
                  <a:rPr kumimoji="1" lang="ja-JP" altLang="en-US" sz="600" b="1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＊ </a:t>
                </a:r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-90</a:t>
                </a:r>
                <a:r>
                  <a:rPr kumimoji="1" lang="ja-JP" altLang="en-US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</a:t>
                </a:r>
                <a:endParaRPr kumimoji="1" lang="en-US" altLang="ja-JP" sz="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ct val="120000"/>
                  </a:lnSpc>
                </a:pPr>
                <a:r>
                  <a:rPr kumimoji="1" lang="ja-JP" altLang="en-US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女 </a:t>
                </a:r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40</a:t>
                </a:r>
                <a:r>
                  <a:rPr kumimoji="1" lang="ja-JP" altLang="en-US" sz="600" b="1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＊</a:t>
                </a:r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-117</a:t>
                </a:r>
                <a:endParaRPr kumimoji="1" lang="ja-JP" altLang="en-US" sz="600" b="1" baseline="30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5C6E5311-DE66-432D-AAAB-0C2926659BB1}"/>
                  </a:ext>
                </a:extLst>
              </p:cNvPr>
              <p:cNvSpPr/>
              <p:nvPr/>
            </p:nvSpPr>
            <p:spPr>
              <a:xfrm>
                <a:off x="4254690" y="3361890"/>
                <a:ext cx="754038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4598931-6DE6-495A-84EF-100F119946D1}"/>
                  </a:ext>
                </a:extLst>
              </p:cNvPr>
              <p:cNvSpPr txBox="1"/>
              <p:nvPr/>
            </p:nvSpPr>
            <p:spPr>
              <a:xfrm>
                <a:off x="4268335" y="3367604"/>
                <a:ext cx="723275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65-139</a:t>
                </a:r>
                <a:r>
                  <a:rPr kumimoji="1" lang="ja-JP" altLang="en-US" sz="600" b="1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＊</a:t>
                </a:r>
                <a:endParaRPr kumimoji="1" lang="ja-JP" altLang="en-US" sz="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ADEA37B2-FD49-45DB-AB8F-A52364A07088}"/>
                  </a:ext>
                </a:extLst>
              </p:cNvPr>
              <p:cNvSpPr/>
              <p:nvPr/>
            </p:nvSpPr>
            <p:spPr>
              <a:xfrm>
                <a:off x="4254690" y="3562811"/>
                <a:ext cx="754038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40B4349-D639-43D5-9A66-9B1E24843566}"/>
                  </a:ext>
                </a:extLst>
              </p:cNvPr>
              <p:cNvSpPr/>
              <p:nvPr/>
            </p:nvSpPr>
            <p:spPr>
              <a:xfrm>
                <a:off x="4252953" y="5802705"/>
                <a:ext cx="754038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A081F91-4877-4131-8152-45C16D3EDF79}"/>
                  </a:ext>
                </a:extLst>
              </p:cNvPr>
              <p:cNvSpPr txBox="1"/>
              <p:nvPr/>
            </p:nvSpPr>
            <p:spPr>
              <a:xfrm>
                <a:off x="4266120" y="3499518"/>
                <a:ext cx="723275" cy="309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ja-JP" altLang="en-US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男 </a:t>
                </a:r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40-149</a:t>
                </a:r>
                <a:r>
                  <a:rPr kumimoji="1" lang="ja-JP" altLang="en-US" sz="600" b="1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＊</a:t>
                </a:r>
                <a:endParaRPr kumimoji="1" lang="en-US" altLang="ja-JP" sz="600" b="1" baseline="30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ct val="120000"/>
                  </a:lnSpc>
                </a:pPr>
                <a:r>
                  <a:rPr kumimoji="1" lang="ja-JP" altLang="en-US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女 </a:t>
                </a:r>
                <a:r>
                  <a:rPr kumimoji="1" lang="en-US" altLang="ja-JP" sz="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30-149</a:t>
                </a:r>
                <a:r>
                  <a:rPr kumimoji="1" lang="ja-JP" altLang="en-US" sz="600" b="1" baseline="30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＊</a:t>
                </a:r>
              </a:p>
            </p:txBody>
          </p:sp>
        </p:grp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482A243-CA33-4B8C-A2D4-36BB4F54EB18}"/>
                </a:ext>
              </a:extLst>
            </p:cNvPr>
            <p:cNvSpPr txBox="1"/>
            <p:nvPr/>
          </p:nvSpPr>
          <p:spPr>
            <a:xfrm>
              <a:off x="609599" y="8775245"/>
              <a:ext cx="523987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＊は臨床判断値を元に設定。それ以外は共用基準範囲。</a:t>
              </a:r>
            </a:p>
          </p:txBody>
        </p:sp>
        <p:sp>
          <p:nvSpPr>
            <p:cNvPr id="22" name="テキスト ボックス 17">
              <a:extLst>
                <a:ext uri="{FF2B5EF4-FFF2-40B4-BE49-F238E27FC236}">
                  <a16:creationId xmlns:a16="http://schemas.microsoft.com/office/drawing/2014/main" id="{245AC1DB-444C-4F58-B66A-8BDCEB4750FA}"/>
                </a:ext>
              </a:extLst>
            </p:cNvPr>
            <p:cNvSpPr txBox="1"/>
            <p:nvPr/>
          </p:nvSpPr>
          <p:spPr>
            <a:xfrm>
              <a:off x="4252953" y="5656284"/>
              <a:ext cx="723275" cy="309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1" lang="ja-JP" altLang="en-US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男 </a:t>
              </a:r>
              <a:r>
                <a:rPr kumimoji="1" lang="en-US" altLang="ja-JP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3.7-7.0</a:t>
              </a:r>
              <a:r>
                <a:rPr kumimoji="1" lang="ja-JP" altLang="en-US" sz="600" b="1" baseline="30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＊</a:t>
              </a:r>
              <a:endParaRPr kumimoji="1" lang="en-US" altLang="ja-JP" sz="600" b="1" baseline="30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女 </a:t>
              </a:r>
              <a:r>
                <a:rPr kumimoji="1" lang="en-US" altLang="ja-JP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2.6-7.0</a:t>
              </a:r>
              <a:r>
                <a:rPr kumimoji="1" lang="ja-JP" altLang="en-US" sz="600" b="1" baseline="30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＊</a:t>
              </a: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B4D2782-F705-4EA1-A42B-891C2AE1333E}"/>
              </a:ext>
            </a:extLst>
          </p:cNvPr>
          <p:cNvGrpSpPr/>
          <p:nvPr/>
        </p:nvGrpSpPr>
        <p:grpSpPr>
          <a:xfrm>
            <a:off x="4274788" y="203200"/>
            <a:ext cx="1555117" cy="3867421"/>
            <a:chOff x="4274788" y="203200"/>
            <a:chExt cx="1555117" cy="386742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153C968-9B7C-4981-852B-2086BF820481}"/>
                </a:ext>
              </a:extLst>
            </p:cNvPr>
            <p:cNvSpPr/>
            <p:nvPr/>
          </p:nvSpPr>
          <p:spPr>
            <a:xfrm>
              <a:off x="4407321" y="3917619"/>
              <a:ext cx="429032" cy="866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0EFAA73-AE0B-4583-89ED-B4711D5B63B8}"/>
                </a:ext>
              </a:extLst>
            </p:cNvPr>
            <p:cNvSpPr txBox="1"/>
            <p:nvPr/>
          </p:nvSpPr>
          <p:spPr>
            <a:xfrm>
              <a:off x="4274788" y="3885955"/>
              <a:ext cx="7232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38-113</a:t>
              </a:r>
              <a:endParaRPr kumimoji="1" lang="ja-JP" altLang="en-US" sz="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68F53A93-2F42-4675-8F33-0406E4B4ACA6}"/>
                </a:ext>
              </a:extLst>
            </p:cNvPr>
            <p:cNvSpPr/>
            <p:nvPr/>
          </p:nvSpPr>
          <p:spPr>
            <a:xfrm>
              <a:off x="5149097" y="3922675"/>
              <a:ext cx="429032" cy="866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BB0BC095-C893-48BB-9918-9796B419BC81}"/>
                </a:ext>
              </a:extLst>
            </p:cNvPr>
            <p:cNvSpPr txBox="1"/>
            <p:nvPr/>
          </p:nvSpPr>
          <p:spPr>
            <a:xfrm>
              <a:off x="5068567" y="3880637"/>
              <a:ext cx="7232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38-113</a:t>
              </a:r>
              <a:endParaRPr kumimoji="1" lang="ja-JP" altLang="en-US" sz="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A3F2BE5-C88D-4262-9C0C-72A78BCCEBB4}"/>
                </a:ext>
              </a:extLst>
            </p:cNvPr>
            <p:cNvSpPr/>
            <p:nvPr/>
          </p:nvSpPr>
          <p:spPr>
            <a:xfrm>
              <a:off x="5024362" y="203200"/>
              <a:ext cx="805543" cy="18466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FA9D01AE-73C4-4F46-A681-9FCDC392FB4C}"/>
                </a:ext>
              </a:extLst>
            </p:cNvPr>
            <p:cNvSpPr txBox="1"/>
            <p:nvPr/>
          </p:nvSpPr>
          <p:spPr>
            <a:xfrm>
              <a:off x="5065495" y="216452"/>
              <a:ext cx="7232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旧基準範囲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680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608</TotalTime>
  <Words>552</Words>
  <Application>Microsoft Office PowerPoint</Application>
  <PresentationFormat>画面に合わせる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32</cp:revision>
  <cp:lastPrinted>2020-06-08T09:47:19Z</cp:lastPrinted>
  <dcterms:created xsi:type="dcterms:W3CDTF">2020-06-08T01:37:24Z</dcterms:created>
  <dcterms:modified xsi:type="dcterms:W3CDTF">2020-11-26T12:59:36Z</dcterms:modified>
</cp:coreProperties>
</file>