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69" r:id="rId3"/>
    <p:sldId id="267" r:id="rId4"/>
    <p:sldId id="268" r:id="rId5"/>
    <p:sldId id="270" r:id="rId6"/>
    <p:sldId id="271" r:id="rId7"/>
    <p:sldId id="256" r:id="rId8"/>
    <p:sldId id="259" r:id="rId9"/>
    <p:sldId id="264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00FF00"/>
    <a:srgbClr val="993300"/>
    <a:srgbClr val="009900"/>
    <a:srgbClr val="009999"/>
    <a:srgbClr val="006699"/>
    <a:srgbClr val="0099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2016/6/1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0C62C-F53C-4183-AD3B-71DE0C1BE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99040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2016/6/1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E8C6E-6EF6-45C3-8E91-07A216AB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3033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8C6E-6EF6-45C3-8E91-07A216AB04B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2016/6/1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61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8C6E-6EF6-45C3-8E91-07A216AB04B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2016/6/1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35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2016/6/1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89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EB15E-1F1E-416D-95B6-447074AC169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2016/6/1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12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EB15E-1F1E-416D-95B6-447074AC169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2016/6/1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12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0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06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56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30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37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04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36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63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40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6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93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3104-027D-4EDD-909F-DA9B5B0416A5}" type="datetimeFigureOut">
              <a:rPr kumimoji="1" lang="ja-JP" altLang="en-US" smtClean="0"/>
              <a:t>2016/6/7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3DD1-63C6-45BC-AAC9-609D8CCB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2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33632" y="3199616"/>
            <a:ext cx="72186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会議開催通知・課内通知等はメールで</a:t>
            </a:r>
          </a:p>
          <a:p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行いましょう</a:t>
            </a:r>
          </a:p>
          <a:p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会議等資料は必要最小限にしましょう</a:t>
            </a:r>
          </a:p>
          <a:p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両面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印刷、両面コピー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を励行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しましょう</a:t>
            </a:r>
          </a:p>
          <a:p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カラーコピーの使用は必要最小限に</a:t>
            </a:r>
          </a:p>
          <a:p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しましょう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1758906" cy="465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86604" y="21972"/>
            <a:ext cx="89659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無駄なコピーは</a:t>
            </a:r>
          </a:p>
          <a:p>
            <a:r>
              <a:rPr kumimoji="1" lang="ja-JP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やめましょう！</a:t>
            </a:r>
            <a:endParaRPr kumimoji="1" lang="ja-JP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U_2\Desktop\経費削減ポスター（無料素材使用）\JPEG\残業禁止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05" y="284455"/>
            <a:ext cx="3825503" cy="37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76056" y="1457489"/>
            <a:ext cx="3780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ＮＯ残業</a:t>
            </a:r>
            <a:endParaRPr kumimoji="1" lang="ja-JP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476671"/>
            <a:ext cx="487345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</a:t>
            </a:r>
            <a:r>
              <a:rPr kumimoji="1" lang="ja-JP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曜日</a:t>
            </a:r>
            <a:r>
              <a:rPr kumimoji="1" lang="ja-JP" alt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</a:p>
          <a:p>
            <a:endParaRPr kumimoji="1" lang="ja-JP" altLang="en-US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7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定時退勤日</a:t>
            </a:r>
            <a:endParaRPr kumimoji="1" lang="en-US" altLang="ja-JP" sz="72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〇〇：〇〇までに帰りましょう！</a:t>
            </a:r>
            <a:endParaRPr kumimoji="1" lang="ja-JP" altLang="en-US" sz="2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49317" y="749603"/>
            <a:ext cx="2658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効率ＵＰで</a:t>
            </a:r>
            <a:endParaRPr kumimoji="1" lang="en-US" altLang="ja-JP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43999" y="2742019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ＤＡＹ</a:t>
            </a:r>
            <a:endParaRPr kumimoji="1"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5497" y="3861048"/>
            <a:ext cx="71545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☑　今日やる仕事を決めましょう！</a:t>
            </a:r>
          </a:p>
          <a:p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☑　作業時間を決めましょう！</a:t>
            </a:r>
          </a:p>
          <a:p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☑　無駄な時間をなくしましょう！</a:t>
            </a:r>
            <a:endParaRPr kumimoji="1" lang="en-US" altLang="ja-JP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☑　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After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５でリフレッシュしましょう！</a:t>
            </a:r>
            <a:endParaRPr kumimoji="1" lang="ja-JP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1394" y="6361424"/>
            <a:ext cx="26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○曜日は各部署で決めてください</a:t>
            </a:r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5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8000" b="1" u="sng" dirty="0" smtClean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照明で省エネ</a:t>
            </a:r>
            <a:endParaRPr kumimoji="1" lang="ja-JP" altLang="en-US" sz="8000" b="1" u="sng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39952" y="3249558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accent6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昼休み時間の</a:t>
            </a:r>
          </a:p>
          <a:p>
            <a:r>
              <a:rPr kumimoji="1" lang="ja-JP" altLang="en-US" sz="4400" b="1" dirty="0" smtClean="0">
                <a:solidFill>
                  <a:schemeClr val="accent6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執務エリアは</a:t>
            </a:r>
            <a:endParaRPr kumimoji="1" lang="en-US" altLang="ja-JP" sz="4400" b="1" dirty="0" smtClean="0">
              <a:solidFill>
                <a:schemeClr val="accent6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消灯</a:t>
            </a:r>
            <a:r>
              <a:rPr kumimoji="1" lang="ja-JP" altLang="en-US" sz="4400" b="1" dirty="0" smtClean="0">
                <a:solidFill>
                  <a:schemeClr val="accent6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しましょう！</a:t>
            </a:r>
            <a:endParaRPr kumimoji="1" lang="ja-JP" altLang="en-US" sz="4400" b="1" dirty="0">
              <a:solidFill>
                <a:schemeClr val="accent6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2856652" cy="2856652"/>
          </a:xfrm>
          <a:prstGeom prst="rect">
            <a:avLst/>
          </a:prstGeom>
          <a:effectLst>
            <a:glow rad="228600">
              <a:schemeClr val="accent6">
                <a:lumMod val="50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8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146068" y="4492371"/>
            <a:ext cx="3969221" cy="1240885"/>
          </a:xfrm>
          <a:prstGeom prst="roundRect">
            <a:avLst/>
          </a:prstGeom>
          <a:solidFill>
            <a:srgbClr val="0070C0">
              <a:alpha val="10000"/>
            </a:srgbClr>
          </a:solidFill>
          <a:ln>
            <a:noFill/>
          </a:ln>
          <a:effectLst>
            <a:glow rad="127000">
              <a:srgbClr val="0070C0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8000" b="1" u="sng" dirty="0" smtClean="0">
                <a:solidFill>
                  <a:schemeClr val="accent5"/>
                </a:solidFill>
                <a:latin typeface="+mn-ea"/>
                <a:ea typeface="+mn-ea"/>
              </a:rPr>
              <a:t>トイレで省エネ</a:t>
            </a:r>
            <a:endParaRPr kumimoji="1" lang="ja-JP" altLang="en-US" sz="8000" b="1" u="sng" dirty="0">
              <a:solidFill>
                <a:schemeClr val="accent5"/>
              </a:solidFill>
              <a:latin typeface="+mn-ea"/>
              <a:ea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2856652" cy="2856652"/>
          </a:xfrm>
          <a:prstGeom prst="rect">
            <a:avLst/>
          </a:prstGeom>
          <a:effectLst>
            <a:glow rad="228600">
              <a:srgbClr val="0070C0">
                <a:alpha val="40000"/>
              </a:srgb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4139952" y="2852936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accent5"/>
                </a:solidFill>
                <a:latin typeface="+mn-ea"/>
              </a:rPr>
              <a:t>こまめに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+mn-ea"/>
              </a:rPr>
              <a:t>フタを</a:t>
            </a:r>
          </a:p>
          <a:p>
            <a:r>
              <a:rPr kumimoji="1" lang="ja-JP" altLang="en-US" sz="4400" b="1" dirty="0" smtClean="0">
                <a:solidFill>
                  <a:srgbClr val="FF0000"/>
                </a:solidFill>
                <a:latin typeface="+mn-ea"/>
              </a:rPr>
              <a:t>閉め</a:t>
            </a:r>
            <a:r>
              <a:rPr kumimoji="1" lang="ja-JP" altLang="en-US" sz="4400" b="1" dirty="0" smtClean="0">
                <a:solidFill>
                  <a:schemeClr val="accent5"/>
                </a:solidFill>
                <a:latin typeface="+mn-ea"/>
              </a:rPr>
              <a:t>ましょう！</a:t>
            </a:r>
            <a:endParaRPr kumimoji="1" lang="ja-JP" altLang="en-US" sz="4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68302" y="4509120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latin typeface="+mn-ea"/>
              </a:rPr>
              <a:t>フタを開け放しにすると</a:t>
            </a:r>
          </a:p>
          <a:p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暖房便座の電気代が</a:t>
            </a:r>
          </a:p>
          <a:p>
            <a:r>
              <a:rPr kumimoji="1" lang="ja-JP" altLang="en-US" sz="2400" b="1" dirty="0" smtClean="0">
                <a:solidFill>
                  <a:schemeClr val="bg1"/>
                </a:solidFill>
                <a:latin typeface="+mn-ea"/>
              </a:rPr>
              <a:t>嵩みます</a:t>
            </a:r>
            <a:endParaRPr kumimoji="1" lang="ja-JP" altLang="en-US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61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8000" b="1" u="sng" dirty="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ＯＡ機器で省エネ</a:t>
            </a:r>
            <a:endParaRPr kumimoji="1" lang="ja-JP" altLang="en-US" sz="8000" b="1" u="sng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56323" y="2276872"/>
            <a:ext cx="4692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パソコン、コピー機の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スリープモード</a:t>
            </a:r>
          </a:p>
          <a:p>
            <a:r>
              <a:rPr lang="ja-JP" altLang="en-US" sz="40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を活用しましょう！</a:t>
            </a:r>
          </a:p>
          <a:p>
            <a:r>
              <a:rPr lang="ja-JP" altLang="en-US" sz="40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使わない時は</a:t>
            </a: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電源ＯＦＦ</a:t>
            </a:r>
            <a:r>
              <a:rPr lang="ja-JP" altLang="en-US" sz="40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を励行</a:t>
            </a:r>
          </a:p>
          <a:p>
            <a:r>
              <a:rPr lang="ja-JP" altLang="en-US" sz="40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しましょう！</a:t>
            </a:r>
            <a:endParaRPr kumimoji="1" lang="ja-JP" altLang="en-US" sz="44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2880320" cy="2880320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0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50863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8000" b="1" u="sng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電気ポットで</a:t>
            </a:r>
            <a:br>
              <a:rPr kumimoji="1" lang="ja-JP" altLang="en-US" sz="8000" b="1" u="sng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</a:br>
            <a:r>
              <a:rPr lang="ja-JP" altLang="en-US" sz="8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　</a:t>
            </a:r>
            <a:r>
              <a:rPr lang="ja-JP" altLang="en-US" sz="8000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　　　　　</a:t>
            </a:r>
            <a:r>
              <a:rPr kumimoji="1" lang="ja-JP" altLang="en-US" sz="8000" b="1" u="sng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省エネ</a:t>
            </a:r>
            <a:endParaRPr kumimoji="1" lang="ja-JP" altLang="en-US" sz="8000" b="1" u="sng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3147352"/>
            <a:ext cx="4692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長時間使用しない時は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+mn-ea"/>
              </a:rPr>
              <a:t>プラグを抜き</a:t>
            </a:r>
          </a:p>
          <a:p>
            <a:r>
              <a:rPr lang="ja-JP" altLang="en-US" sz="44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ましょう！</a:t>
            </a:r>
            <a:endParaRPr kumimoji="1" lang="ja-JP" altLang="en-US" sz="44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2880320" cy="2880320"/>
          </a:xfrm>
          <a:prstGeom prst="rect">
            <a:avLst/>
          </a:prstGeom>
          <a:effectLst>
            <a:glow rad="228600">
              <a:schemeClr val="accent2">
                <a:lumMod val="50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82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8000" b="1" u="sng" dirty="0" smtClean="0">
                <a:solidFill>
                  <a:schemeClr val="accent3">
                    <a:lumMod val="75000"/>
                  </a:schemeClr>
                </a:solidFill>
                <a:latin typeface="+mn-ea"/>
                <a:ea typeface="+mn-ea"/>
              </a:rPr>
              <a:t>空調機で省エネ</a:t>
            </a:r>
            <a:endParaRPr kumimoji="1" lang="ja-JP" altLang="en-US" sz="8000" b="1" u="sng" dirty="0">
              <a:solidFill>
                <a:schemeClr val="accent3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1960" y="2470214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  <a:latin typeface="+mn-ea"/>
              </a:rPr>
              <a:t>暖房温度は</a:t>
            </a:r>
            <a:r>
              <a:rPr lang="ja-JP" altLang="en-US" sz="4400" b="1" dirty="0" smtClean="0">
                <a:solidFill>
                  <a:srgbClr val="FF0000"/>
                </a:solidFill>
                <a:latin typeface="+mn-ea"/>
              </a:rPr>
              <a:t>２２℃冷房温度は２８℃</a:t>
            </a:r>
            <a:r>
              <a:rPr lang="ja-JP" altLang="en-US" sz="44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程度に設定しまし</a:t>
            </a:r>
            <a:endParaRPr lang="en-US" altLang="ja-JP" sz="4400" b="1" dirty="0" smtClean="0">
              <a:solidFill>
                <a:schemeClr val="accent3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44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ょう！</a:t>
            </a:r>
            <a:endParaRPr kumimoji="1" lang="ja-JP" altLang="en-US" sz="4400" b="1" dirty="0">
              <a:solidFill>
                <a:schemeClr val="accent3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2880320" cy="2880320"/>
          </a:xfrm>
          <a:prstGeom prst="rect">
            <a:avLst/>
          </a:prstGeom>
          <a:effectLst>
            <a:glow rad="228600">
              <a:schemeClr val="accent3">
                <a:lumMod val="50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75771"/>
            <a:ext cx="1944216" cy="1301501"/>
          </a:xfrm>
          <a:prstGeom prst="rect">
            <a:avLst/>
          </a:prstGeom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9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8000" b="1" u="sng" dirty="0" smtClean="0">
                <a:solidFill>
                  <a:srgbClr val="FF9900"/>
                </a:solidFill>
                <a:latin typeface="+mn-ea"/>
                <a:ea typeface="+mn-ea"/>
              </a:rPr>
              <a:t>暖房機で省エネ</a:t>
            </a:r>
            <a:endParaRPr kumimoji="1" lang="ja-JP" altLang="en-US" sz="8000" b="1" u="sng" dirty="0">
              <a:solidFill>
                <a:srgbClr val="FF9900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87155" y="2780928"/>
            <a:ext cx="4833317" cy="2800767"/>
          </a:xfrm>
          <a:prstGeom prst="rect">
            <a:avLst/>
          </a:prstGeom>
          <a:noFill/>
          <a:effectLst>
            <a:glow rad="127000">
              <a:srgbClr val="CC3300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9900"/>
                </a:solidFill>
                <a:latin typeface="+mn-ea"/>
              </a:rPr>
              <a:t>温水暖房</a:t>
            </a:r>
          </a:p>
          <a:p>
            <a:r>
              <a:rPr lang="ja-JP" altLang="en-US" sz="4400" b="1" dirty="0" smtClean="0">
                <a:solidFill>
                  <a:srgbClr val="FF9900"/>
                </a:solidFill>
                <a:latin typeface="+mn-ea"/>
              </a:rPr>
              <a:t>蒸気暖房</a:t>
            </a:r>
            <a:r>
              <a:rPr kumimoji="1" lang="ja-JP" altLang="en-US" sz="4400" b="1" dirty="0" smtClean="0">
                <a:solidFill>
                  <a:srgbClr val="FF9900"/>
                </a:solidFill>
                <a:latin typeface="+mn-ea"/>
              </a:rPr>
              <a:t>の</a:t>
            </a:r>
          </a:p>
          <a:p>
            <a:r>
              <a:rPr kumimoji="1" lang="ja-JP" altLang="en-US" sz="4400" b="1" dirty="0" smtClean="0">
                <a:solidFill>
                  <a:srgbClr val="FF0000"/>
                </a:solidFill>
                <a:latin typeface="+mn-ea"/>
              </a:rPr>
              <a:t>目盛りは３～４</a:t>
            </a:r>
          </a:p>
          <a:p>
            <a:r>
              <a:rPr lang="ja-JP" altLang="en-US" sz="4400" b="1" dirty="0" smtClean="0">
                <a:solidFill>
                  <a:srgbClr val="FF9900"/>
                </a:solidFill>
                <a:latin typeface="+mn-ea"/>
              </a:rPr>
              <a:t>で使用しましょう！</a:t>
            </a:r>
            <a:endParaRPr kumimoji="1" lang="ja-JP" altLang="en-US" sz="4400" b="1" dirty="0">
              <a:solidFill>
                <a:srgbClr val="FF9900"/>
              </a:solidFill>
              <a:latin typeface="+mn-ea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899592" y="2852936"/>
            <a:ext cx="2880320" cy="2856652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>
            <a:glow rad="228600">
              <a:srgbClr val="FF990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2047407" cy="13705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37112"/>
            <a:ext cx="1944216" cy="1301500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4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87" y="2346883"/>
            <a:ext cx="3357372" cy="177830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56" y="4277614"/>
            <a:ext cx="3427402" cy="17783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87" y="4277614"/>
            <a:ext cx="3357372" cy="177830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99" y="2346884"/>
            <a:ext cx="3357372" cy="177830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8" y="242518"/>
            <a:ext cx="4152430" cy="224144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054681" y="6115740"/>
            <a:ext cx="710936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SAVE </a:t>
            </a:r>
            <a:r>
              <a:rPr lang="en-US" altLang="ja-JP" sz="4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ENERGY</a:t>
            </a:r>
          </a:p>
          <a:p>
            <a:pPr algn="r"/>
            <a:endParaRPr kumimoji="1" lang="ja-JP" altLang="en-US" sz="11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86" y="416152"/>
            <a:ext cx="3357371" cy="1778304"/>
          </a:xfrm>
          <a:prstGeom prst="rect">
            <a:avLst/>
          </a:prstGeom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60" y="6349169"/>
            <a:ext cx="2303470" cy="2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1054681" y="6115740"/>
            <a:ext cx="710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SAVE </a:t>
            </a:r>
            <a:r>
              <a:rPr lang="en-US" altLang="ja-JP" sz="4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ENERGY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1055664" y="427242"/>
            <a:ext cx="3357371" cy="1767213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730967" y="427242"/>
            <a:ext cx="3357371" cy="1767213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055664" y="2357974"/>
            <a:ext cx="3357371" cy="1767213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4730967" y="2357974"/>
            <a:ext cx="3357371" cy="17672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1055664" y="4269674"/>
            <a:ext cx="3357371" cy="17672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4730967" y="4269674"/>
            <a:ext cx="3357371" cy="1767213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18686" y="76470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衣類で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温度調節</a:t>
            </a:r>
            <a:endParaRPr kumimoji="1" lang="ja-JP" altLang="en-US" sz="36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63157" y="746586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エアコンは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28</a:t>
            </a:r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℃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57022" y="2641415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エアコンの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使用を</a:t>
            </a:r>
            <a:r>
              <a:rPr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控える</a:t>
            </a:r>
            <a:endParaRPr kumimoji="1" lang="ja-JP" altLang="en-US" sz="36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80808" y="2483250"/>
            <a:ext cx="24929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パソコンは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節電モード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で使用する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91917" y="4361414"/>
            <a:ext cx="24929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コンセント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はこまめに</a:t>
            </a:r>
            <a:endParaRPr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抜く</a:t>
            </a:r>
            <a:endParaRPr kumimoji="1" lang="ja-JP" altLang="en-US" sz="36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49976" y="4361414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電気の</a:t>
            </a:r>
            <a:endParaRPr lang="en-US" altLang="ja-JP" sz="36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スイッチは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こまめ</a:t>
            </a:r>
            <a:r>
              <a:rPr lang="ja-JP" altLang="en-US" sz="3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に切る</a:t>
            </a:r>
            <a:endParaRPr kumimoji="1" lang="en-US" altLang="ja-JP" sz="36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60" y="6349169"/>
            <a:ext cx="2303470" cy="2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5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U_2\Desktop\コピー禁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13" y="1661888"/>
            <a:ext cx="488645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10" y="418654"/>
            <a:ext cx="8229600" cy="2362274"/>
          </a:xfrm>
        </p:spPr>
        <p:txBody>
          <a:bodyPr>
            <a:noAutofit/>
          </a:bodyPr>
          <a:lstStyle/>
          <a:p>
            <a:r>
              <a:rPr lang="en-US" altLang="ja-JP" sz="5400" b="1" dirty="0" smtClean="0"/>
              <a:t/>
            </a:r>
            <a:br>
              <a:rPr lang="en-US" altLang="ja-JP" sz="5400" b="1" dirty="0" smtClean="0"/>
            </a:br>
            <a:r>
              <a:rPr lang="ja-JP" altLang="en-US" sz="7200" b="1" dirty="0" smtClean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ＤＨＰ平成明朝体W7" panose="02010601000101010101" pitchFamily="2" charset="-128"/>
              </a:rPr>
              <a:t>無駄</a:t>
            </a:r>
            <a:r>
              <a:rPr lang="ja-JP" altLang="en-US" sz="7200" b="1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ＤＨＰ平成明朝体W7" panose="02010601000101010101" pitchFamily="2" charset="-128"/>
              </a:rPr>
              <a:t>なカラーコピー禁止！！</a:t>
            </a:r>
            <a:r>
              <a:rPr lang="ja-JP" altLang="en-US" sz="7200" b="1" dirty="0">
                <a:latin typeface="HGP創英角ﾎﾟｯﾌﾟ体" panose="040B0A00000000000000" pitchFamily="50" charset="-128"/>
                <a:ea typeface="ＤＨＰ平成明朝体W7" panose="02010601000101010101" pitchFamily="2" charset="-128"/>
              </a:rPr>
              <a:t/>
            </a:r>
            <a:br>
              <a:rPr lang="ja-JP" altLang="en-US" sz="7200" b="1" dirty="0">
                <a:latin typeface="HGP創英角ﾎﾟｯﾌﾟ体" panose="040B0A00000000000000" pitchFamily="50" charset="-128"/>
                <a:ea typeface="ＤＨＰ平成明朝体W7" panose="02010601000101010101" pitchFamily="2" charset="-128"/>
              </a:rPr>
            </a:br>
            <a:endParaRPr kumimoji="1" lang="ja-JP" altLang="en-US" sz="7200" b="1" dirty="0">
              <a:latin typeface="HGP創英角ﾎﾟｯﾌﾟ体" panose="040B0A00000000000000" pitchFamily="50" charset="-128"/>
              <a:ea typeface="ＤＨＰ平成明朝体W7" panose="02010601000101010101" pitchFamily="2" charset="-128"/>
            </a:endParaRPr>
          </a:p>
        </p:txBody>
      </p:sp>
      <p:pic>
        <p:nvPicPr>
          <p:cNvPr id="4" name="Picture 3" descr="C:\Users\AMU_2\Desktop\コピー禁２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0140"/>
            <a:ext cx="3816424" cy="23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吹き出し 4"/>
          <p:cNvSpPr/>
          <p:nvPr/>
        </p:nvSpPr>
        <p:spPr>
          <a:xfrm>
            <a:off x="611560" y="2492896"/>
            <a:ext cx="3456384" cy="1221220"/>
          </a:xfrm>
          <a:prstGeom prst="wedgeRectCallout">
            <a:avLst>
              <a:gd name="adj1" fmla="val -13907"/>
              <a:gd name="adj2" fmla="val 949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みんなでやろう！</a:t>
            </a:r>
            <a:endParaRPr kumimoji="1"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経費</a:t>
            </a:r>
            <a:r>
              <a:rPr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節減！！</a:t>
            </a:r>
            <a:endParaRPr kumimoji="1" lang="ja-JP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8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U_2\Desktop\H27省エネポスター\クール＆ウォー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20880" cy="48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863464" y="122009"/>
            <a:ext cx="41730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夏</a:t>
            </a:r>
            <a:r>
              <a:rPr lang="ja-JP" altLang="en-US" sz="4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lang="en-US" altLang="ja-JP" sz="48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6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クールビズ</a:t>
            </a:r>
            <a:endParaRPr kumimoji="1" lang="ja-JP" altLang="en-US" sz="3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16632"/>
            <a:ext cx="4683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冬は</a:t>
            </a:r>
            <a:endParaRPr lang="en-US" altLang="ja-JP" sz="4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ウォームビズ</a:t>
            </a:r>
            <a:endParaRPr kumimoji="1" lang="ja-JP" alt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9" name="Picture 5" descr="C:\Users\AMU_2\Desktop\H27省エネポスター\暖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627965" cy="16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U_2\Desktop\H27省エネポスター\冷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11571"/>
            <a:ext cx="1696467" cy="16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46334" y="6340317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設定温度にしよう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09377" y="6001543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設定温度にしよう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2212064" y="2060848"/>
            <a:ext cx="3096344" cy="4279469"/>
          </a:xfrm>
          <a:prstGeom prst="line">
            <a:avLst/>
          </a:prstGeom>
          <a:ln w="1238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2115564" y="2213248"/>
            <a:ext cx="3096344" cy="427946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1052736"/>
            <a:ext cx="484737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kumimoji="1" lang="ja-JP" altLang="en-US" sz="5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使わない機器の</a:t>
            </a:r>
            <a:endParaRPr kumimoji="1" lang="en-US" altLang="ja-JP" sz="54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8000"/>
              </a:lnSpc>
            </a:pPr>
            <a:r>
              <a:rPr kumimoji="1" lang="ja-JP" altLang="en-US" sz="5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コンセントは</a:t>
            </a:r>
            <a:endParaRPr kumimoji="1" lang="en-US" altLang="ja-JP" sz="54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8000"/>
              </a:lnSpc>
            </a:pPr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こまめ</a:t>
            </a:r>
            <a:r>
              <a:rPr lang="ja-JP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抜きましょう！</a:t>
            </a:r>
            <a:endParaRPr kumimoji="1" lang="ja-JP" altLang="en-US" sz="5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026888" y="564426"/>
            <a:ext cx="3979849" cy="4386763"/>
            <a:chOff x="5026888" y="564426"/>
            <a:chExt cx="3979849" cy="438676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888" y="564426"/>
              <a:ext cx="3979849" cy="4386763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54578" b="89289"/>
            <a:stretch/>
          </p:blipFill>
          <p:spPr>
            <a:xfrm>
              <a:off x="5280039" y="4469056"/>
              <a:ext cx="3473546" cy="308075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52728" cy="49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冷蔵庫は弱に！</a:t>
            </a:r>
            <a:endParaRPr kumimoji="1" lang="ja-JP" altLang="en-US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4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2521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779912" y="2348880"/>
            <a:ext cx="5256584" cy="8640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「点けたら、消す」を忘れずに！</a:t>
            </a:r>
            <a:endParaRPr lang="ja-JP" altLang="en-US" sz="2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43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MU_2\Desktop\無料ポスター\階段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2"/>
          <a:stretch/>
        </p:blipFill>
        <p:spPr bwMode="auto">
          <a:xfrm>
            <a:off x="1601551" y="620688"/>
            <a:ext cx="5940000" cy="547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66648" y="4913873"/>
            <a:ext cx="8312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健康・省エネのため、エレベータの</a:t>
            </a:r>
            <a:endParaRPr kumimoji="1" lang="en-US" altLang="ja-JP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使用は控えましょう！</a:t>
            </a:r>
            <a:endParaRPr kumimoji="1" lang="ja-JP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51856" y="188640"/>
            <a:ext cx="8227613" cy="1787426"/>
            <a:chOff x="551856" y="3861048"/>
            <a:chExt cx="8227613" cy="1787426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51856" y="3861048"/>
              <a:ext cx="373211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 アップ</a:t>
              </a:r>
            </a:p>
            <a:p>
              <a:r>
                <a:rPr kumimoji="1" lang="ja-JP" altLang="en-US" sz="5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 ダウン は</a:t>
              </a:r>
              <a:endParaRPr kumimoji="1" lang="ja-JP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373394" y="4077072"/>
              <a:ext cx="26468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階段</a:t>
              </a:r>
              <a:endParaRPr kumimoji="1" lang="ja-JP" altLang="en-US" sz="9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164288" y="4725144"/>
              <a:ext cx="16151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で！</a:t>
              </a:r>
              <a:r>
                <a:rPr kumimoji="1" lang="ja-JP" altLang="en-US" sz="5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</a:t>
              </a:r>
              <a:endPara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12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21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U_2\Desktop\経費削減ポスター（無料素材使用）\JPEG\節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" y="1"/>
            <a:ext cx="48489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83562" y="4797152"/>
            <a:ext cx="7992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蛇口はこまめに締めましょう！</a:t>
            </a:r>
            <a:endParaRPr kumimoji="1" lang="ja-JP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8276" y="620688"/>
            <a:ext cx="440697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節水</a:t>
            </a:r>
            <a:r>
              <a:rPr kumimoji="1" lang="ja-JP" altLang="en-US" sz="4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</a:p>
          <a:p>
            <a:endParaRPr kumimoji="1" lang="en-US" altLang="ja-JP" sz="2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</a:t>
            </a:r>
            <a:r>
              <a:rPr lang="ja-JP" altLang="en-US" sz="9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協力</a:t>
            </a:r>
            <a:r>
              <a:rPr lang="ja-JP" altLang="en-US" sz="4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kumimoji="1" lang="ja-JP" altLang="en-US" sz="4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6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U_2\Desktop\経費削減ポスター（無料素材使用）\JPEG\残業禁止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05" y="284455"/>
            <a:ext cx="3825503" cy="37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76056" y="1457489"/>
            <a:ext cx="3780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ＮＯ残業</a:t>
            </a:r>
            <a:endParaRPr kumimoji="1" lang="ja-JP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476671"/>
            <a:ext cx="495520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</a:t>
            </a:r>
            <a:r>
              <a:rPr kumimoji="1" lang="ja-JP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曜日</a:t>
            </a:r>
            <a:r>
              <a:rPr kumimoji="1" lang="ja-JP" alt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</a:p>
          <a:p>
            <a:endParaRPr kumimoji="1" lang="ja-JP" altLang="en-US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7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早期退勤日</a:t>
            </a:r>
            <a:endParaRPr kumimoji="1" lang="en-US" altLang="ja-JP" sz="720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〇〇：〇〇までには帰りましょう！</a:t>
            </a:r>
            <a:endParaRPr kumimoji="1" lang="ja-JP" altLang="en-US" sz="2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3097" y="3928988"/>
            <a:ext cx="71545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☑　今日やる仕事を決めましょう！</a:t>
            </a:r>
          </a:p>
          <a:p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☑　作業時間を決めましょう！</a:t>
            </a:r>
          </a:p>
          <a:p>
            <a:r>
              <a:rPr kumimoji="1"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☑　無駄な時間をなくしましょう！</a:t>
            </a:r>
            <a:endParaRPr kumimoji="1" lang="en-US" altLang="ja-JP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☑　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After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５でリフレッシュしましょう！</a:t>
            </a:r>
            <a:endParaRPr kumimoji="1" lang="ja-JP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24864" y="749603"/>
            <a:ext cx="312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意識を高めて</a:t>
            </a:r>
            <a:endParaRPr kumimoji="1"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43999" y="2742019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ＤＡＹ</a:t>
            </a:r>
            <a:endParaRPr kumimoji="1"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1394" y="6361424"/>
            <a:ext cx="26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○曜日は各部署で決めてください</a:t>
            </a: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6300000"/>
            <a:ext cx="1904762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270</Words>
  <Application>Microsoft Office PowerPoint</Application>
  <PresentationFormat>画面に合わせる (4:3)</PresentationFormat>
  <Paragraphs>109</Paragraphs>
  <Slides>18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PowerPoint プレゼンテーション</vt:lpstr>
      <vt:lpstr> 無駄なカラーコピー禁止！！ </vt:lpstr>
      <vt:lpstr>PowerPoint プレゼンテーション</vt:lpstr>
      <vt:lpstr>PowerPoint プレゼンテーション</vt:lpstr>
      <vt:lpstr>冷蔵庫は弱に！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照明で省エネ</vt:lpstr>
      <vt:lpstr>トイレで省エネ</vt:lpstr>
      <vt:lpstr>ＯＡ機器で省エネ</vt:lpstr>
      <vt:lpstr>電気ポットで 　　　　　　省エネ</vt:lpstr>
      <vt:lpstr>空調機で省エネ</vt:lpstr>
      <vt:lpstr>暖房機で省エネ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AMU</dc:creator>
  <cp:lastModifiedBy>AMU</cp:lastModifiedBy>
  <cp:revision>114</cp:revision>
  <cp:lastPrinted>2016-06-07T06:46:30Z</cp:lastPrinted>
  <dcterms:created xsi:type="dcterms:W3CDTF">2014-12-04T07:47:05Z</dcterms:created>
  <dcterms:modified xsi:type="dcterms:W3CDTF">2016-06-07T06:48:08Z</dcterms:modified>
</cp:coreProperties>
</file>